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4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303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986574f0009e1678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38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c4733a66d?pid=4bd3d119a&amp;color=0,0,0&amp;vtp=1&amp;bt=1&amp;bb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所有S都是M，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M都是P，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S都是P。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，M表示中项，P表示大项，S表示小项。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人都会死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苏格拉底是人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所以苏格拉底是会死的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8133b7446?pid=4bd3d119a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即学即练</a:t>
            </a:r>
            <a:endParaRPr lang="en-US" altLang="zh-CN" sz="3000" dirty="0"/>
          </a:p>
        </p:txBody>
      </p:sp>
      <p:sp>
        <p:nvSpPr>
          <p:cNvPr id="3" name="QB_8_BD.1_1#0441ea6f5?pid=8133b7446&amp;color=0,0,0&amp;vtp=1&amp;bbb=1"/>
          <p:cNvSpPr/>
          <p:nvPr/>
        </p:nvSpPr>
        <p:spPr>
          <a:xfrm>
            <a:off x="612648" y="113037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根据下面的文字，用三段论写出推理的过程。（4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人工智能是新事物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在发展中当然避免不了要遇到困难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：人工智能是新事物。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</a:t>
            </a:r>
            <a:endParaRPr lang="en-US" altLang="zh-CN" sz="2800" dirty="0"/>
          </a:p>
        </p:txBody>
      </p:sp>
      <p:sp>
        <p:nvSpPr>
          <p:cNvPr id="4" name="QB_8_AN.2_1#0441ea6f5.blank?pid=8133b7446&amp;color=0,0,0&amp;vpa=1&amp;vtp=1&amp;bbb=1"/>
          <p:cNvSpPr/>
          <p:nvPr/>
        </p:nvSpPr>
        <p:spPr>
          <a:xfrm>
            <a:off x="3277266" y="2395299"/>
            <a:ext cx="6330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新事物在发展中都避免不了遇到困难。</a:t>
            </a:r>
            <a:endParaRPr lang="en-US" altLang="zh-CN" sz="2800" dirty="0"/>
          </a:p>
        </p:txBody>
      </p:sp>
      <p:sp>
        <p:nvSpPr>
          <p:cNvPr id="5" name="QB_8_AN.3_1#0441ea6f5.blank?pid=8133b7446&amp;color=0,0,0&amp;vpa=2&amp;vtp=1&amp;bbb=1"/>
          <p:cNvSpPr/>
          <p:nvPr/>
        </p:nvSpPr>
        <p:spPr>
          <a:xfrm>
            <a:off x="2921667" y="3690699"/>
            <a:ext cx="82946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人工智能在发展中避免不了遇到困难。（每处2分）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aea66e478?sp=1&amp;pid=8133b7446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（2）推理形式有效的条件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“所有S都是M，所有M都是P，所有S都是P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”是三段论最基本的一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种有效形式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，但并不是所有符合三段论定义的推理形式都是有效的。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在一个三段论中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，必须有而且只能有三个不同的概念。为此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必须使三段论中的三个概念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，在其分别重复出现的两次中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，所指的是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同一个对象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，具有同一外延。违反这条规则就会犯四概念的错误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谓四概念的错误就是指在一个三段论中出现了四个不同的概念。四概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念的错误又往往是作为中项的概念未保持同一导致的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。示例：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aea66e478?sp=1&amp;pid=8133b7446&amp;color=0,0,0&amp;vtp=1&amp;bt=1&amp;bbb=1&amp;hb=1"/>
          <p:cNvSpPr/>
          <p:nvPr/>
        </p:nvSpPr>
        <p:spPr>
          <a:xfrm>
            <a:off x="612648" y="468000"/>
            <a:ext cx="10963656" cy="6286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我国的大学是分布于全国各地的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清华大学是我国的大学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清华大学是分布于全国各地的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：这个三段论的结论显然是错误的，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但其两个前提都是真的。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为什么会由两个真的前提推出一个假的结论呢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？原因是中项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“我国的大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”未保持同一，出现了四概念的错误。即“我国的大学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”这个语词在两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个前提中所表示的概念是不同的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在大前提中它表示我国的大学总和，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表示的是一个集合概念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。而在小前提中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，它指我国大学中的某一所大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，表示的不是集合概念。它两次出现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，实际上表示着两个不同的概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。这样，以其作为中项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，也就无法将大项和小项必然地联系起来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从而推出正确的结论。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aea66e478?sp=1&amp;pid=8133b744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2.假言推理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假言推理是以假言判断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（又称条件判断）为前提的推理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，可分为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充分条件假言推理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必要条件假言推理和充分必要条件假言推理三种，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此处介绍前两种。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（1）充分条件假言推理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对于充分条件判断“如果p，那么q”，通常把p称作“前件”，把q称作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“后件”。那么在充分条件命题的相关推理中，“肯定前件就可推出后件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的肯定”和“否定后件则可推出前件的否定”都是有效的。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P_8_BD#aea66e478?colgroup=1,27&amp;pid=8133b7446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013835"/>
        </p:xfrm>
        <a:graphic>
          <a:graphicData uri="http://schemas.openxmlformats.org/drawingml/2006/table">
            <a:tbl>
              <a:tblPr/>
              <a:tblGrid>
                <a:gridCol w="859536"/>
                <a:gridCol w="1008583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559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肯定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前件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如果p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那么q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是p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所以q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如果一个数的末位是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0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那么这个数能被5整除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这个数的末位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是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0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所以这个数能被5整除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大前提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：如果一个数的末位是0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那么这个数能被5整除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前件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：这个数的末位是0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后件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：所以这个数能被5整除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P_8_BD#aea66e478?colgroup=1,27&amp;pid=8133b7446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014153"/>
        </p:xfrm>
        <a:graphic>
          <a:graphicData uri="http://schemas.openxmlformats.org/drawingml/2006/table">
            <a:tbl>
              <a:tblPr/>
              <a:tblGrid>
                <a:gridCol w="859536"/>
                <a:gridCol w="1008583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5917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否定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后件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如果p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那么q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非q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所以非p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如果一个图形是正方形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那么它的四边相等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这个图形四边不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所以它不是正方形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大前提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：如果一个图形是正方形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那么它的四边相等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后件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：这个图形四边不相等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前件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：它不是正方形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aea66e478?pid=8133b7446&amp;color=0,0,0&amp;mp=1&amp;vtp=1&amp;bt=1&amp;bbb=1&amp;hb=1"/>
          <p:cNvSpPr/>
          <p:nvPr/>
        </p:nvSpPr>
        <p:spPr>
          <a:xfrm>
            <a:off x="612648" y="46634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充分条件假言推理中，“肯定后件”和“否定前件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”都不能有效地推出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任何结论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“肯定后件”错误。示例：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世说新语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中有一个著名的故事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孔融在众人广坐之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中有上佳表现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陈韪却说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小时了了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聪慧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大未必佳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孔融反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唇相讥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想君小时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必当了了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：陈韪的意思是，小时候聪慧，长大了不一定优秀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。孔融的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，（看你现在不优秀）想必你小时候，一定很聪慧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。孔融就是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典型的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“肯定后件”了，但勉强算得上“故意违反逻辑的语言艺术”。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aea66e478?pid=8133b7446&amp;color=0,0,0&amp;vtp=1&amp;bt=1&amp;bbb=1&amp;hb=1"/>
          <p:cNvSpPr/>
          <p:nvPr/>
        </p:nvSpPr>
        <p:spPr>
          <a:xfrm>
            <a:off x="612648" y="46634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②“否定前件”错误。示例：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某交友相亲节目中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男嘉宾面对出场的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位女嘉宾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将自己喜欢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的划入红区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其他的划入蓝区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一女嘉宾问男嘉宾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划分不同区域是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如何考虑的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男嘉宾称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如果划入红区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一定是他感到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气场很强的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该女嘉宾说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我未被划入红区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那说明我气场不强咯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：女嘉宾的推理过程为“如果被划进红区，那么气场很强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被划进红区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→气场不强”，她的推理就是“否定前件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”。而有效推理形式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“如果被划进红区，那么气场很强→气场不强，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所以未被划进红区”。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aea66e478?pid=8133b7446&amp;color=0,0,0&amp;mp=1&amp;vtp=1&amp;bt=1&amp;bbb=1&amp;hb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特别要说明的是，“肯定后件”和“否定前件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”虽然都是无效的推理形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，但并不等于推出的结论一定不符合事实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，但即使某一次符合事实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例如陈韪小时候确实聪明，那位女嘉宾确实气场不强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），也不能保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证每次都能从真前提推出真结论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97d72645.fixed?pid=932cd0202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语言积累、梳理与探究——逻辑思维</a:t>
            </a:r>
            <a:endParaRPr lang="en-US" altLang="zh-CN" sz="4000" dirty="0"/>
          </a:p>
        </p:txBody>
      </p:sp>
      <p:sp>
        <p:nvSpPr>
          <p:cNvPr id="3" name="C_3#597d72645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597d72645.fixed?pid=932cd0202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逻辑的力量</a:t>
            </a:r>
            <a:endParaRPr lang="en-US" altLang="zh-CN" sz="3200" dirty="0"/>
          </a:p>
        </p:txBody>
      </p:sp>
      <p:sp>
        <p:nvSpPr>
          <p:cNvPr id="5" name="C_3_BD#597d72645.fixed?pid=932cd0202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学习活动二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运用有效的推理形式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aea66e478?sp=1&amp;pid=8133b7446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（2）必要条件假言推理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基本原则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：小前提肯定大前提的后件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，结论就要肯定大前提的前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；小前提否定大前提的前件，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结论就要否定大前提的后件。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两个有效推理形式“肯后必肯前”和“否前必否后”）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一般来说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，表示必要条件会用到“只有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除非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b="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”等关联词。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“肯后必肯前”（否后不一定否前）推理形式：只有p，才q。q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p。示例：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aea66e478?pid=8133b7446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从遗传学的分离律观点看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纯种水稻品种的第二代是不会有分离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只有杂种第二代才会出现分离现象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今年它的后代既然发生分离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那么可以断定去年发现的性状优异稻株是一株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天然杂交稻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的杂种第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喜看稻菽千重浪——记首届国家最高科技奖获得者袁隆平》）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：只有杂种水稻第二代（前件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），才会出现分离现象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后件）。它的后代发生分离（肯定后件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），它的后代是杂种水稻第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（肯定前件）。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aea66e478?pid=8133b7446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小结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充分条件假言推理与必要条件假言推理的不同规则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充分条件假言推理规则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肯定前件就要肯定后件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否定后件就要否定前件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肯定后件不能肯定前件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否定前件不能否定后件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aea66e478?pid=8133b7446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必要条件假言推理规则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肯定后件就要肯定前件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否定前件就要否定后件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否定后件不能否定前件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肯定前件不能肯定后件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aea66e478?sp=1&amp;pid=8133b7446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3.选言推理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选言推理是断定几种事物情况中至少有一种事物情况存在的推理。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可分为相容的选言推理和不相容的选言推理两种。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（1）相容的选言推理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基本原则：大前提是一个相容的选言判断，小前提否定了其中一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个（或一部分）选言支，结论就要肯定剩下的一个（或一部分）选言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支。示例：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aea66e478?pid=8133b7446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他是教师或律师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他不是教师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他是律师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他是教师或律师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他是教师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他不是律师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：这两组推理中，“教师”和“律师”就是相容的关系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，也就是说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他可以既是教师又是律师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，那这种推理就是相容的选言推理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。相容的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选言推理的推理规则就是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“否定肯定式”，也就是说只有第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①组推理才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是有效的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aea66e478?sp=1&amp;pid=8133b7446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（2）不相容的选言推理（排除法）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基本原则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：大前提是一个不相容的选言判断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，小前提肯定其中一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（或一部分）选言支，结论则否定其他选言支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；小前提否定除其中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（或一部分）外的选言支，结论则肯定剩下的选言支。示例：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要么小李得冠军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要么小王得冠军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小李没有得冠军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小王得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冠军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要么小李得冠军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要么小王得冠军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小李得了冠军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小王没有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得冠军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_BD#aea66e478?pid=8133b7446&amp;color=0,0,0&amp;mp=1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分析：这组推理中，“冠军”只有一个，所以“小李得冠军”和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“小王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得冠军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”就是不相容的选言推理，不相容的选言推理的推理规则是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定肯定式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”和“肯定否定式”，也就是说两组推理都是有效的。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8#aea66e478?sp=1&amp;pid=8133b7446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4.二难推理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二难推理是由两个假言推理和一个选言推理所构成的推理。又称假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言选言推理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。推理形式：如果p，那么r；如果q，那么r；p或者q；总之r。</a:t>
            </a:r>
            <a:endParaRPr lang="en-US" altLang="zh-CN" sz="2800" spc="-50" dirty="0"/>
          </a:p>
        </p:txBody>
      </p:sp>
      <p:graphicFrame>
        <p:nvGraphicFramePr>
          <p:cNvPr id="28" name="P_8_BD#aea66e478?colgroup=10,18&amp;pid=8133b7446&amp;color=0,0,0&amp;vtp=1&amp;bbb=1&amp;hb=1"/>
          <p:cNvGraphicFramePr>
            <a:graphicFrameLocks noGrp="1"/>
          </p:cNvGraphicFramePr>
          <p:nvPr/>
        </p:nvGraphicFramePr>
        <p:xfrm>
          <a:off x="612648" y="2527940"/>
          <a:ext cx="10936224" cy="3345371"/>
        </p:xfrm>
        <a:graphic>
          <a:graphicData uri="http://schemas.openxmlformats.org/drawingml/2006/table">
            <a:tbl>
              <a:tblPr/>
              <a:tblGrid>
                <a:gridCol w="3977640"/>
                <a:gridCol w="6958584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444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欲寄君衣君不还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君衣君又寒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寄与不寄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间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妾身千万难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姚燧《凭阑人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·寄征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衣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如果寄征衣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你就不会回家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非我所愿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如果不寄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你会受寒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非我所愿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或者寄征衣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或者不寄征衣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总之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不能如愿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P_8_BD#aea66e478?colgroup=10,18&amp;pid=8133b7446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4564888"/>
        </p:xfrm>
        <a:graphic>
          <a:graphicData uri="http://schemas.openxmlformats.org/drawingml/2006/table">
            <a:tbl>
              <a:tblPr/>
              <a:tblGrid>
                <a:gridCol w="3977640"/>
                <a:gridCol w="6958584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665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东方朔喝了汉武帝的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死酒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汉武帝要杀他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他说：“如果你杀死我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了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说明所谓不死酒是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假的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那你原本就不该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杀我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如果杀不死我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不是白费劲吗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?”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如果汉武帝杀死了东方朔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说明所谓不死酒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是假的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证明汉武帝原本不该杀东方朔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如果汉武帝杀不死东方朔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又会白费力气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也证明汉武帝原本不该杀东方朔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所以汉武帝或者杀死东方朔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或者杀不死东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方朔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总之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都会证明汉武帝原本不该杀东方朔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3db77c88e?lid=3db77c88e&amp;cid=3db77c88e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3db77c88e?lid=3db77c88e&amp;cid=3db77c88e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实践探究·活动准备</a:t>
            </a:r>
            <a:endParaRPr lang="en-US" altLang="zh-CN" sz="3050" dirty="0"/>
          </a:p>
        </p:txBody>
      </p:sp>
      <p:pic>
        <p:nvPicPr>
          <p:cNvPr id="4" name="C_1#目录1:3db77c88e?lid=29a4fb745&amp;cid=29a4fb745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3db77c88e?lid=29a4fb745&amp;cid=29a4fb745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实践探究·活动实践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3a2360125?pid=9ef38561b&amp;color=0,0,0&amp;vtp=1&amp;bt=1&amp;bbb=1"/>
          <p:cNvSpPr/>
          <p:nvPr/>
        </p:nvSpPr>
        <p:spPr>
          <a:xfrm>
            <a:off x="612648" y="466345"/>
            <a:ext cx="10963656" cy="594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（二）归纳推理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7_BD#f9bcfbc08?pid=3a2360125&amp;color=0,0,0&amp;vtp=1&amp;bbb=1&amp;hb=1"/>
              <p:cNvSpPr/>
              <p:nvPr/>
            </p:nvSpPr>
            <p:spPr>
              <a:xfrm>
                <a:off x="612648" y="1056719"/>
                <a:ext cx="10963656" cy="5588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800" b="0" i="0" spc="-5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归纳推理是以一类事物中若干个别对象的具体知识为前提</a:t>
                </a: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，推出有</a:t>
                </a:r>
                <a:endParaRPr lang="en-US" altLang="zh-CN" sz="2800" b="0" i="0" spc="-5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关该类事物的普遍性知识的推理。归纳推理从认识个别和特殊的事物逐</a:t>
                </a:r>
                <a:endParaRPr lang="en-US" altLang="zh-CN" sz="2800" b="0" i="0" spc="-5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步扩大到认识事物的一般规律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其思维运动的方向是由特殊过渡到一般，</a:t>
                </a:r>
                <a:endParaRPr lang="en-US" altLang="zh-CN" sz="2800" b="0" i="0" spc="-5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分为完全归纳推理和不完全归纳推理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。其推理形式可以概括成：</a:t>
                </a:r>
                <a:endParaRPr lang="en-US" altLang="zh-CN" sz="2800" spc="-5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是P，</a:t>
                </a:r>
                <a:endParaRPr lang="en-US" altLang="zh-CN" sz="2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是P，</a:t>
                </a:r>
                <a:endParaRPr lang="en-US" altLang="zh-CN" sz="2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……</a:t>
                </a:r>
                <a:endParaRPr lang="en-US" altLang="zh-CN" sz="2800" dirty="0">
                  <a:latin typeface="宋体" panose="02010600030101010101" pitchFamily="2" charset="-122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Cambria Math" panose="02040503050406030204" pitchFamily="18" charset="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是P，</a:t>
                </a:r>
                <a:endParaRPr lang="en-US" altLang="zh-CN" sz="2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S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是S类的部分对象）</a:t>
                </a:r>
                <a:endParaRPr lang="en-US" altLang="zh-CN" sz="2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所有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S是P。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P_7_BD#f9bcfbc08?pid=3a236012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56719"/>
                <a:ext cx="10963656" cy="5588000"/>
              </a:xfrm>
              <a:prstGeom prst="rect">
                <a:avLst/>
              </a:prstGeom>
              <a:blipFill rotWithShape="1">
                <a:blip r:embed="rId1"/>
                <a:stretch>
                  <a:fillRect l="-5" t="-1" r="-2836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f9bcfbc08?sp=1&amp;pid=3a2360125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1.完全归纳推理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完全归纳推理是根据某类事物的每一个对象都具有某种属性，从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而推出该类事物的全部对象都具有某种属性的归纳推理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。示例：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北京市是缺水城市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天津市是缺水城市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上海市是缺水城市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庆市是缺水城市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看来中国的直辖市都是缺水城市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f9bcfbc08?sp=1&amp;pid=3a2360125&amp;color=0,0,0&amp;vtp=1&amp;bt=1&amp;bbb=1&amp;hb=1"/>
          <p:cNvSpPr/>
          <p:nvPr/>
        </p:nvSpPr>
        <p:spPr>
          <a:xfrm>
            <a:off x="612648" y="468000"/>
            <a:ext cx="10963656" cy="6286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2.不完全归纳推理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不完全归纳推理是根据某类事物的部分对象具有某种属性，从而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推出该类事物的全部对象都具有该属性的归纳推理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。示例：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孝公用商鞅之法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移风易俗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民以殷盛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国以富强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百姓乐用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诸侯亲服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魏之师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举地千里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至今治强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惠王用张仪之计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拔三川之地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西并巴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北收上郡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南取汉中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包九夷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东据成皋之险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割膏腴之壤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遂散六国之从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使之西面事秦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功施到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昭王得范雎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废穰侯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逐华阳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强公室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杜私门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蚕食诸侯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秦成帝业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此四君者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皆以客之功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由此观之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客何负于秦哉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四君却客而不内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疏士而不用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是使国无富利之实而秦无强大之名也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李斯《谏逐客书》）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f9bcfbc08?pid=3a2360125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归纳推理的前提是真实的，但结论未必真实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。比如你看到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的天鹅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，在亚洲看到的是白色的，在欧洲看到的是白色的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，在美洲看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到的也是白色的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，于是你认为“所有的天鹅都是白色的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”。但只要找出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一只黑天鹅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，这个结论就不成立了。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6f6671b53?pid=9ef38561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（三）类比推理</a:t>
            </a:r>
            <a:endParaRPr lang="en-US" altLang="zh-CN" sz="3000" dirty="0"/>
          </a:p>
        </p:txBody>
      </p:sp>
      <p:sp>
        <p:nvSpPr>
          <p:cNvPr id="3" name="P_7_BD#4168c4692?pid=6f6671b53&amp;color=0,0,0&amp;vtp=1&amp;bbb=1&amp;hb=1"/>
          <p:cNvSpPr/>
          <p:nvPr/>
        </p:nvSpPr>
        <p:spPr>
          <a:xfrm>
            <a:off x="612648" y="113037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类比推理是由两个事物的一个（些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）方面相似而推出它们另一方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面也相似的推理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。其推理形式可以概括成：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对象具有c、d属性，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对象也具有c属性，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，B对象也具有d属性。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P_7_BD#4168c4692?colgroup=18,11&amp;pid=6f6671b53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010152"/>
        </p:xfrm>
        <a:graphic>
          <a:graphicData uri="http://schemas.openxmlformats.org/drawingml/2006/table">
            <a:tbl>
              <a:tblPr/>
              <a:tblGrid>
                <a:gridCol w="6803136"/>
                <a:gridCol w="414223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191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橘生淮南则为橘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生于淮北则为枳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叶徒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相似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其实味不同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所以然者何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？水土异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也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今民生长于齐不盗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入楚则盗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得无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楚之水土使民善盗耶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？（《晏子春秋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·杂下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之十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示例的推论过程为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“橘生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淮南则为橘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生于淮北则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为枳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水土不同使橘的味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道不同→民生长于齐不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盗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入楚则盗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→楚之水土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使齐民入楚善盗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P_7_BD#4168c4692?colgroup=18,11&amp;pid=6f6671b53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010152"/>
        </p:xfrm>
        <a:graphic>
          <a:graphicData uri="http://schemas.openxmlformats.org/drawingml/2006/table">
            <a:tbl>
              <a:tblPr/>
              <a:tblGrid>
                <a:gridCol w="6803136"/>
                <a:gridCol w="414223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191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臣诚知不如徐公美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臣之妻私臣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臣之妾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畏臣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臣之客欲有求于臣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皆以美于徐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公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今齐地方千里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百二十城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宫妇左右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莫不私王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朝廷之臣莫不畏王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四境之内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莫不有求于王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：由此观之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王之蔽甚矣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邹忌讽齐王纳谏》）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  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邹忌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齐王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妻私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——宫妇左右私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妾畏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——朝廷之臣畏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客有求——四境之内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有求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zh-CN" altLang="en-US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蔽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——王之蔽甚矣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798424c2?pid=3db77c88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四、归纳总结三种推理形式的特点</a:t>
            </a:r>
            <a:endParaRPr lang="en-US" altLang="zh-CN" sz="3200" dirty="0"/>
          </a:p>
        </p:txBody>
      </p:sp>
      <p:graphicFrame>
        <p:nvGraphicFramePr>
          <p:cNvPr id="37" name="P_6_BD#906162ecd?colgroup=4,14,9&amp;pid=2798424c2&amp;color=0,0,0&amp;vtp=1&amp;bbb=1&amp;hb=1"/>
          <p:cNvGraphicFramePr>
            <a:graphicFrameLocks noGrp="1"/>
          </p:cNvGraphicFramePr>
          <p:nvPr/>
        </p:nvGraphicFramePr>
        <p:xfrm>
          <a:off x="612648" y="1240409"/>
          <a:ext cx="10936224" cy="4691888"/>
        </p:xfrm>
        <a:graphic>
          <a:graphicData uri="http://schemas.openxmlformats.org/drawingml/2006/table">
            <a:tbl>
              <a:tblPr/>
              <a:tblGrid>
                <a:gridCol w="1856232"/>
                <a:gridCol w="5477256"/>
                <a:gridCol w="3602736"/>
              </a:tblGrid>
              <a:tr h="117297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推理形式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前提与结论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前提与结论是否有必</a:t>
                      </a:r>
                      <a:endParaRPr lang="en-US" altLang="zh-CN" sz="28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然联系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演绎推理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一般——个别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前提范围大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论范围小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必然推理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归纳推理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个别——一般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前提范围小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论范围大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或然推理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（除完全归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纳推理外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类比推理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个别——个别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前提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结论范围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大小基本相同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或然推理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9a4fb745.fixed?pid=597d72645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实践探究·活动实践</a:t>
            </a:r>
            <a:endParaRPr lang="en-US" altLang="zh-CN" sz="4000" dirty="0"/>
          </a:p>
        </p:txBody>
      </p:sp>
      <p:sp>
        <p:nvSpPr>
          <p:cNvPr id="3" name="C_4#29a4fb745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_1#9e0b11f09?pid=29a4fb745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探究以下案例，在括号内写出推理形式。（3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6_BD.5_1#9ef859ae5?pid=9e0b11f09&amp;color=0,0,0&amp;vtp=1&amp;bbb=1&amp;hb=1"/>
          <p:cNvSpPr/>
          <p:nvPr/>
        </p:nvSpPr>
        <p:spPr>
          <a:xfrm>
            <a:off x="612648" y="108523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所有的偶蹄目动物都是脊椎动物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牛是偶蹄目动物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所以牛是脊椎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6_1#9ef859ae5.bracket?pid=9e0b11f09&amp;color=0,0,0&amp;vpa=3&amp;vtp=1&amp;bbb=1"/>
          <p:cNvSpPr/>
          <p:nvPr/>
        </p:nvSpPr>
        <p:spPr>
          <a:xfrm>
            <a:off x="1816767" y="1740551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演绎推理</a:t>
            </a:r>
            <a:endParaRPr lang="en-US" altLang="zh-CN" sz="2800" dirty="0"/>
          </a:p>
        </p:txBody>
      </p:sp>
      <p:sp>
        <p:nvSpPr>
          <p:cNvPr id="5" name="QB_6_AS.7_1#9ef859ae5?pid=9e0b11f09&amp;color=0,0,0&amp;vtp=1&amp;bbb=1&amp;hb=1"/>
          <p:cNvSpPr/>
          <p:nvPr/>
        </p:nvSpPr>
        <p:spPr>
          <a:xfrm>
            <a:off x="612648" y="2431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“所有的偶蹄目动物都是脊椎动物”是大前提，“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牛是偶蹄目动物”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是小前提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，得出结论：牛是脊椎动物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。三段论推理是演绎推理中的一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种简单推理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db77c88e.fixed?pid=597d72645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实践探究·活动准备</a:t>
            </a:r>
            <a:endParaRPr lang="en-US" altLang="zh-CN" sz="4000" dirty="0"/>
          </a:p>
        </p:txBody>
      </p:sp>
      <p:sp>
        <p:nvSpPr>
          <p:cNvPr id="3" name="C_4#3db77c88e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_1#69a30bacb?pid=9e0b11f09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在奴隶社会里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文学艺术有阶级性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在封建社会里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文学艺术有阶级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在资本主义社会里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文学艺术有阶级性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在阶级社会里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文学艺术是有阶级性的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6_AN.9_1#69a30bacb.bracket?pid=9e0b11f09&amp;color=0,0,0&amp;vpa=4&amp;vtp=1&amp;bbb=1"/>
          <p:cNvSpPr/>
          <p:nvPr/>
        </p:nvSpPr>
        <p:spPr>
          <a:xfrm>
            <a:off x="4661566" y="17710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归纳推理</a:t>
            </a:r>
            <a:endParaRPr lang="en-US" altLang="zh-CN" sz="2800" dirty="0"/>
          </a:p>
        </p:txBody>
      </p:sp>
      <p:sp>
        <p:nvSpPr>
          <p:cNvPr id="4" name="QB_6_AS.10_1#69a30bacb?pid=9e0b11f09&amp;color=0,0,0&amp;vtp=1&amp;bbb=1&amp;hb=1"/>
          <p:cNvSpPr/>
          <p:nvPr/>
        </p:nvSpPr>
        <p:spPr>
          <a:xfrm>
            <a:off x="612648" y="24416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“在奴隶社会里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文学艺术有阶级性”都是特殊性的前提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，在阶级社会里，文学艺术是有阶级性的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”是由特殊性的前提推出的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普遍性的结论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，这属于归纳推理。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_1#a1eb2556e?pid=9e0b11f09&amp;color=0,0,0&amp;vtp=1&amp;bt=1&amp;bbb=1&amp;hb=1"/>
          <p:cNvSpPr/>
          <p:nvPr/>
        </p:nvSpPr>
        <p:spPr>
          <a:xfrm>
            <a:off x="612648" y="468000"/>
            <a:ext cx="10963656" cy="311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有一位医生给病人看病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没查出什么严重疾病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但病人很快就死了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解剖尸体后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他发现病人胸腔积满脓水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医生想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以后再碰到这样的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病人怎么诊断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他想起父亲常用手指关节敲木质酒桶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听到叩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击声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就能估出木桶中还有多少酒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他反复探索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终于发明了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叩诊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这一诊断方法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（每处1分）</a:t>
            </a:r>
            <a:endParaRPr lang="en-US" altLang="zh-CN" sz="2800" dirty="0"/>
          </a:p>
        </p:txBody>
      </p:sp>
      <p:sp>
        <p:nvSpPr>
          <p:cNvPr id="3" name="QB_6_AN.12_1#a1eb2556e.bracket?pid=9e0b11f09&amp;color=0,0,0&amp;vpa=5&amp;vtp=1&amp;bbb=1"/>
          <p:cNvSpPr/>
          <p:nvPr/>
        </p:nvSpPr>
        <p:spPr>
          <a:xfrm>
            <a:off x="3239166" y="2969265"/>
            <a:ext cx="3651250" cy="58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类比推理</a:t>
            </a:r>
            <a:endParaRPr lang="en-US" altLang="zh-CN" sz="2800" dirty="0"/>
          </a:p>
        </p:txBody>
      </p:sp>
      <p:sp>
        <p:nvSpPr>
          <p:cNvPr id="4" name="QB_6_AS.13_1#a1eb2556e?pid=9e0b11f09&amp;color=0,0,0&amp;vtp=1&amp;bbb=1&amp;hb=1"/>
          <p:cNvSpPr/>
          <p:nvPr/>
        </p:nvSpPr>
        <p:spPr>
          <a:xfrm>
            <a:off x="612648" y="3584653"/>
            <a:ext cx="10963656" cy="311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木质酒桶是封闭物体，内藏液体，叩击时发出声音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，听叩击声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可以判断木质酒桶中还有多少酒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。人的胸腔也是封闭的，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内有液体，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叩击时发出声音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。结论：用手叩击检查部位，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根据声响可以推断病情。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由两个事物的一个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（些）方面相似而推出它们另一方面也相似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类比推理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1#c5b8d56dd?sp=1&amp;pid=29a4fb745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河南周口检测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三段论是演绎推理的一种重要形式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。请根据画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线句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，补写出这一推理的最终结论。不超过15个字。（3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14_2#c5b8d56dd?sp=1&amp;pid=29a4fb745&amp;color=0,0,0&amp;vtp=1&amp;bbb=1&amp;hb=1"/>
          <p:cNvSpPr/>
          <p:nvPr/>
        </p:nvSpPr>
        <p:spPr>
          <a:xfrm>
            <a:off x="612648" y="18066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对神农架来说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基础设施不是越多越好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经济指标不是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越高越好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游客不是越多越好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还有比这些重要得多的无价之宝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态系统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人类必须有所节制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要懂得适可而止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在发展与保护之间找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到最佳平衡点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我们不妨做一个简单的三段论逻辑推理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动土会造成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破坏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人类要生存发展又不得不动土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dirty="0"/>
          </a:p>
        </p:txBody>
      </p:sp>
      <p:sp>
        <p:nvSpPr>
          <p:cNvPr id="4" name="QB_5_AN.15_1#c5b8d56dd.blank?pid=29a4fb745&amp;color=0,0,0&amp;vpa=6&amp;vtp=1&amp;bbb=1"/>
          <p:cNvSpPr/>
          <p:nvPr/>
        </p:nvSpPr>
        <p:spPr>
          <a:xfrm>
            <a:off x="1321466" y="5014674"/>
            <a:ext cx="97234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（示例）人类要生存发展就会造成破坏（3分，意思对即可）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6_1#c5b8d56dd?pid=29a4fb745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根据前文给出的大前提“动土会造成破坏”以及小前提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“人类要生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存发展又不得不动土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”，按照三段论的推理逻辑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，推导出的结论就是将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小前提和大前提关联起来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，即人类要生存发展就要动土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，就会造成破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，按照字数要求整理得出结论“人类要生存发展就会造成破坏”。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7_1#dd83ad1b1?sp=1&amp;pid=29a4fb745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下面这段文字采用的是何种推理方法？（3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17_2#dd83ad1b1?sp=1&amp;pid=29a4fb745&amp;color=0,0,0&amp;vtp=1&amp;bbb=1&amp;hb=1"/>
          <p:cNvSpPr/>
          <p:nvPr/>
        </p:nvSpPr>
        <p:spPr>
          <a:xfrm>
            <a:off x="612648" y="108523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秦宣太后爱魏丑夫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太后病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出令曰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为我葬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必以魏子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魏子患之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庸芮为魏子说太后曰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以死者为有知乎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太后曰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无知也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若太后之神灵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明知死者之无知矣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何为空以生所爱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葬于无知之死人哉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若死者有知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先王积怒之日久矣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太后救过不赡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何暇及私魏丑夫乎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太后曰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</a:t>
            </a:r>
            <a:endParaRPr lang="en-US" altLang="zh-CN" sz="2800" dirty="0"/>
          </a:p>
        </p:txBody>
      </p:sp>
      <p:sp>
        <p:nvSpPr>
          <p:cNvPr id="4" name="QB_5_AN.18_1#dd83ad1b1.blank?pid=29a4fb745&amp;color=0,0,0&amp;vpa=7&amp;vtp=1&amp;bbb=1"/>
          <p:cNvSpPr/>
          <p:nvPr/>
        </p:nvSpPr>
        <p:spPr>
          <a:xfrm>
            <a:off x="1334166" y="4293251"/>
            <a:ext cx="32940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二难推理。（3分）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9_1#dd83ad1b1?pid=29a4fb745&amp;color=0,0,0&amp;vtp=1&amp;bt=1&amp;bbb=1&amp;hb=1"/>
          <p:cNvSpPr/>
          <p:nvPr/>
        </p:nvSpPr>
        <p:spPr>
          <a:xfrm>
            <a:off x="612648" y="400055"/>
            <a:ext cx="10963656" cy="622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dirty="0"/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这道题采用的推理方法是二难推理。其公式：如果p 那么r;如果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q, 那 么r;p  或者q; 总之r 。本题中，p 代表如果太后死后无知；r 代表太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后不应该要魏丑夫殉葬，因为毫无用处； q 代表如果太后死后有知，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太后就会触怒先王；r代表太后不应该要魏丑夫殉葬，因为补救过失尚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且来不及；p 或者 q 代表太后死后无知，或者太后死后有知；r 代表太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后不应该要魏丑夫殉葬。用文字表述就是：如果太后死后无知，那么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就不应该要  魏丑夫殉葬，因为毫无用处；如果太后死后有知，那么也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就不应该要魏丑夫殉葬，因为会触怒先王；太后死后无知或是有知，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  不应该要魏丑夫殉葬。庸芮的这番话说得在理，他把死者“无 知”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与“有知”两个方面都考虑到了，结论是“不应该要魏丑夫 殉葬”。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9_2#dd83ad1b1?pid=29a4fb745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秦宣太后宠幸大臣魏丑夫，后来太后生病就要死了，拟下遗命：</a:t>
            </a:r>
            <a:endParaRPr lang="zh-CN" altLang="en-US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如果我死了，一定要魏丑夫为我殉葬。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魏丑夫听说此事，忧虑不堪。</a:t>
            </a:r>
            <a:endParaRPr lang="zh-CN" altLang="en-US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庸芮替他出面游说太后：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太后您认为人死之后还有知觉吗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?”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太后说：</a:t>
            </a:r>
            <a:endParaRPr lang="zh-CN" altLang="en-US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没有知觉。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庸芮说：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像太后这样明智的人，明明知道人死了不会有</a:t>
            </a:r>
            <a:endParaRPr lang="zh-CN" altLang="en-US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什么知觉，为什么还要平白无故地让自己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所爱的人为没有知觉的人殉</a:t>
            </a:r>
            <a:endParaRPr lang="zh-CN" altLang="en-US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葬呢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假如死人还有知觉，那么先王早就愤怒很久了，太后补救过失尚</a:t>
            </a:r>
            <a:endParaRPr lang="zh-CN" altLang="en-US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且来不及，哪里有空闲偏爱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魏丑夫呢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?”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太后说：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就放弃了要魏</a:t>
            </a:r>
            <a:endParaRPr lang="zh-CN" altLang="en-US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丑夫为自己殉葬的念头。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2_1#c212ac602?sp=1&amp;pid=29a4fb745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请仔细分析下面两个例句，并仿照例句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，根据每个句子内部的逻辑关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系另写两句话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。要求：分别符合例句①、例句②的逻辑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，句式基本一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，语言简洁明了。（6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22_2#c212ac602?sp=1&amp;pid=29a4fb745&amp;color=0,0,0&amp;vtp=1&amp;bbb=1"/>
          <p:cNvSpPr/>
          <p:nvPr/>
        </p:nvSpPr>
        <p:spPr>
          <a:xfrm>
            <a:off x="612648" y="24416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谁要是骄傲自满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那么他就要落后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他骄傲自满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所以他会落后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</p:txBody>
      </p:sp>
      <p:sp>
        <p:nvSpPr>
          <p:cNvPr id="4" name="QB_5_BD.22_3#c212ac602?sp=1&amp;pid=29a4fb745&amp;color=0,0,0&amp;vtp=1&amp;bbb=1&amp;hb=1&amp;hltap=1"/>
          <p:cNvSpPr/>
          <p:nvPr/>
        </p:nvSpPr>
        <p:spPr>
          <a:xfrm>
            <a:off x="612648" y="305373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只有年满十八岁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才有选举权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小周不到十八岁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所以小周没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有选举权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QB_5_AN.23_1#c212ac602?sp=1&amp;pid=29a4fb745&amp;color=0,0,0&amp;vtp=1&amp;bbb=1&amp;hb=1&amp;hla=1"/>
          <p:cNvSpPr/>
          <p:nvPr/>
        </p:nvSpPr>
        <p:spPr>
          <a:xfrm>
            <a:off x="612648" y="4265387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( 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如果遇到极端天气，飞机就会停飞；今天遇到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了极端</a:t>
            </a:r>
            <a:endParaRPr lang="zh-CN" altLang="en-US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天气，所以飞机会停飞。</a:t>
            </a:r>
            <a:r>
              <a:rPr lang="en-US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只有坚持不懈，才能取得成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功；他没有坚</a:t>
            </a:r>
            <a:endParaRPr lang="zh-CN" altLang="en-US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持下去，所以他不会成功。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(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368c10a1?pid=3db77c88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一、推理的定义</a:t>
            </a:r>
            <a:endParaRPr lang="en-US" altLang="zh-CN" sz="3200" dirty="0"/>
          </a:p>
        </p:txBody>
      </p:sp>
      <p:sp>
        <p:nvSpPr>
          <p:cNvPr id="3" name="P_6_BD#f7c76d336?pid=1368c10a1&amp;color=0,0,0&amp;vtp=1&amp;bbb=1&amp;hb=1"/>
          <p:cNvSpPr/>
          <p:nvPr/>
        </p:nvSpPr>
        <p:spPr>
          <a:xfrm>
            <a:off x="612648" y="11744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推理是由一个或若干个前提推出结论的过程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。推理要得出正确结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，既要求前提为真，也要求运用有效的推理形式。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2b28e37b?pid=3db77c88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二、推理常用语言标志词</a:t>
            </a:r>
            <a:endParaRPr lang="en-US" altLang="zh-CN" sz="3200" dirty="0"/>
          </a:p>
        </p:txBody>
      </p:sp>
      <p:sp>
        <p:nvSpPr>
          <p:cNvPr id="3" name="P_6_BD#f665c1c7a?pid=72b28e37b&amp;color=0,0,0&amp;vtp=1&amp;bbb=1"/>
          <p:cNvSpPr/>
          <p:nvPr/>
        </p:nvSpPr>
        <p:spPr>
          <a:xfrm>
            <a:off x="612648" y="11744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前提：因为，由于，假设，鉴于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：因此，所以，于是，由此可见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ef38561b?pid=3db77c88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三、推理的分类</a:t>
            </a:r>
            <a:endParaRPr lang="en-US" altLang="zh-CN" sz="3200" dirty="0"/>
          </a:p>
        </p:txBody>
      </p:sp>
      <p:sp>
        <p:nvSpPr>
          <p:cNvPr id="3" name="C_6_BD#4bd3d119a?pid=9ef38561b&amp;color=0,0,0&amp;vtp=1&amp;bbb=1"/>
          <p:cNvSpPr/>
          <p:nvPr/>
        </p:nvSpPr>
        <p:spPr>
          <a:xfrm>
            <a:off x="612648" y="117038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（一）演绎推理</a:t>
            </a:r>
            <a:endParaRPr lang="en-US" altLang="zh-CN" sz="3000" dirty="0"/>
          </a:p>
        </p:txBody>
      </p:sp>
      <p:graphicFrame>
        <p:nvGraphicFramePr>
          <p:cNvPr id="8" name="P_7_BD#c4733a66d?colgroup=2,27&amp;pid=4bd3d119a&amp;color=0,0,0&amp;vtp=1&amp;bbb=1&amp;hb=1"/>
          <p:cNvGraphicFramePr>
            <a:graphicFrameLocks noGrp="1"/>
          </p:cNvGraphicFramePr>
          <p:nvPr/>
        </p:nvGraphicFramePr>
        <p:xfrm>
          <a:off x="612648" y="1907159"/>
          <a:ext cx="10945368" cy="1727708"/>
        </p:xfrm>
        <a:graphic>
          <a:graphicData uri="http://schemas.openxmlformats.org/drawingml/2006/table">
            <a:tbl>
              <a:tblPr/>
              <a:tblGrid>
                <a:gridCol w="950976"/>
                <a:gridCol w="9994392"/>
              </a:tblGrid>
              <a:tr h="172770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概念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演绎推理是一种从一般性的前提得出特殊性的结论的推理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特点是由一般过渡到特殊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演绎推理要得到必然真的结论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必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须具备前提真实和推理形式正确两个条件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P_7_BD#c4733a66d?colgroup=2,27&amp;pid=4bd3d119a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975735"/>
        </p:xfrm>
        <a:graphic>
          <a:graphicData uri="http://schemas.openxmlformats.org/drawingml/2006/table">
            <a:tbl>
              <a:tblPr/>
              <a:tblGrid>
                <a:gridCol w="950976"/>
                <a:gridCol w="9994392"/>
              </a:tblGrid>
              <a:tr h="280276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贪赃枉法的人是必定会受到惩罚的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你们一贯贪赃枉法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以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你们是必定会受到法律的制裁和人民的惩罚的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分析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：“贪赃枉法的人是必定会受到惩罚的”是一般性前提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“你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们一贯贪赃枉法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”是特殊性前提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根据这两个前提推出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“你们是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必定会受到法律的制裁和人民的惩罚的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”这个特殊性的结论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演绎推理的形式有三段论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假言推理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选言推理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二难推理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c4733a66d?sp=1&amp;pid=4bd3d119a&amp;color=0,0,0&amp;mp=1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1.三段论</a:t>
            </a:r>
            <a:endParaRPr lang="en-US" altLang="zh-CN" sz="2800" dirty="0"/>
          </a:p>
        </p:txBody>
      </p:sp>
      <p:pic>
        <p:nvPicPr>
          <p:cNvPr id="3" name="P_7_BD#c4733a66d?htil=1&amp;pid=4bd3d119a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92795" y="1158817"/>
            <a:ext cx="1252728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7_BD#c4733a66d?htil=1&amp;sp=1&amp;pid=4bd3d119a&amp;color=0,0,0&amp;vtp=1&amp;bbb=1&amp;hb=1&amp;hs=1"/>
          <p:cNvSpPr/>
          <p:nvPr/>
        </p:nvSpPr>
        <p:spPr>
          <a:xfrm>
            <a:off x="612648" y="1085231"/>
            <a:ext cx="95829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（1）概念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三段论是由一个共同概念把两个性质简单的判断连接起</a:t>
            </a:r>
            <a:endParaRPr lang="en-US" altLang="zh-CN" sz="2800" dirty="0"/>
          </a:p>
        </p:txBody>
      </p:sp>
      <p:sp>
        <p:nvSpPr>
          <p:cNvPr id="5" name="P_7_BD#c4733a66d?htil=1&amp;sp=1&amp;pid=4bd3d119a&amp;color=0,0,0&amp;vtp=1&amp;bbb=1&amp;hb=1&amp;hs=1"/>
          <p:cNvSpPr/>
          <p:nvPr/>
        </p:nvSpPr>
        <p:spPr>
          <a:xfrm>
            <a:off x="612648" y="2431431"/>
            <a:ext cx="10968012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，得出一个新的简单判断作为结论的推理。它包含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：“大前提——已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知的一般原理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”“小前提——所研究的特殊情况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根据一般原理，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对特殊情况作出判断”。其推理形式可以概括成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7414</Words>
  <Application>WPS 演示</Application>
  <PresentationFormat>宽屏</PresentationFormat>
  <Paragraphs>472</Paragraphs>
  <Slides>47</Slides>
  <Notes>47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47</vt:i4>
      </vt:variant>
    </vt:vector>
  </HeadingPairs>
  <TitlesOfParts>
    <vt:vector size="62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楷体</vt:lpstr>
      <vt:lpstr>Calibri</vt:lpstr>
      <vt:lpstr>Arial Unicode MS</vt:lpstr>
      <vt:lpstr>等线</vt:lpstr>
      <vt:lpstr>Cambria Math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13</cp:revision>
  <dcterms:created xsi:type="dcterms:W3CDTF">2025-03-29T01:53:00Z</dcterms:created>
  <dcterms:modified xsi:type="dcterms:W3CDTF">2025-09-03T09:06:51Z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EEE87F2134864431B3BF4AFBD286571F_12</vt:lpwstr>
  </property>
  <property fmtid="{D5CDD505-2E9C-101B-9397-08002B2CF9AE}" pid="3" name="KSOProductBuildVer">
    <vt:lpwstr>2052-12.1.0.22529</vt:lpwstr>
  </property>
</Properties>
</file>